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98" r:id="rId3"/>
    <p:sldId id="305" r:id="rId4"/>
    <p:sldId id="306" r:id="rId5"/>
    <p:sldId id="307" r:id="rId6"/>
    <p:sldId id="308" r:id="rId7"/>
    <p:sldId id="304" r:id="rId8"/>
    <p:sldId id="303" r:id="rId9"/>
    <p:sldId id="265" r:id="rId1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34470" autoAdjust="0"/>
  </p:normalViewPr>
  <p:slideViewPr>
    <p:cSldViewPr snapToGrid="0">
      <p:cViewPr varScale="1">
        <p:scale>
          <a:sx n="37" d="100"/>
          <a:sy n="37" d="100"/>
        </p:scale>
        <p:origin x="1722" y="48"/>
      </p:cViewPr>
      <p:guideLst>
        <p:guide orient="horz" pos="2160"/>
        <p:guide pos="3840"/>
      </p:guideLst>
    </p:cSldViewPr>
  </p:slideViewPr>
  <p:notesTextViewPr>
    <p:cViewPr>
      <p:scale>
        <a:sx n="1" d="1"/>
        <a:sy n="1" d="1"/>
      </p:scale>
      <p:origin x="0" y="0"/>
    </p:cViewPr>
  </p:notesTextViewPr>
  <p:notesViewPr>
    <p:cSldViewPr snapToGrid="0">
      <p:cViewPr varScale="1">
        <p:scale>
          <a:sx n="76" d="100"/>
          <a:sy n="76" d="100"/>
        </p:scale>
        <p:origin x="222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0E2E3443-D919-4232-8675-ECC5C6A5C22F}" type="datetimeFigureOut">
              <a:rPr lang="en-US" smtClean="0"/>
              <a:t>5/1/2015</a:t>
            </a:fld>
            <a:endParaRPr lang="en-US"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E13971E3-2728-4B58-85DB-16BACDBB47F4}" type="slidenum">
              <a:rPr lang="en-US" smtClean="0"/>
              <a:t>‹#›</a:t>
            </a:fld>
            <a:endParaRPr lang="en-US" dirty="0"/>
          </a:p>
        </p:txBody>
      </p:sp>
    </p:spTree>
    <p:extLst>
      <p:ext uri="{BB962C8B-B14F-4D97-AF65-F5344CB8AC3E}">
        <p14:creationId xmlns:p14="http://schemas.microsoft.com/office/powerpoint/2010/main" val="2397678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CBDA8C2-8C44-438E-B56B-5262979CAF24}" type="datetimeFigureOut">
              <a:rPr lang="en-US" smtClean="0"/>
              <a:pPr/>
              <a:t>5/1/2015</a:t>
            </a:fld>
            <a:endParaRPr lang="en-US" dirty="0"/>
          </a:p>
        </p:txBody>
      </p:sp>
      <p:sp>
        <p:nvSpPr>
          <p:cNvPr id="4" name="Slide Image Placeholder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C0B32BD1-525C-49B3-ADA9-0B3404F81D02}" type="slidenum">
              <a:rPr lang="en-US" smtClean="0"/>
              <a:pPr/>
              <a:t>‹#›</a:t>
            </a:fld>
            <a:endParaRPr lang="en-US" dirty="0"/>
          </a:p>
        </p:txBody>
      </p:sp>
    </p:spTree>
    <p:extLst>
      <p:ext uri="{BB962C8B-B14F-4D97-AF65-F5344CB8AC3E}">
        <p14:creationId xmlns:p14="http://schemas.microsoft.com/office/powerpoint/2010/main" val="3089881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IE" baseline="0" dirty="0" smtClean="0"/>
          </a:p>
        </p:txBody>
      </p:sp>
      <p:sp>
        <p:nvSpPr>
          <p:cNvPr id="4" name="Slide Number Placeholder 3"/>
          <p:cNvSpPr>
            <a:spLocks noGrp="1"/>
          </p:cNvSpPr>
          <p:nvPr>
            <p:ph type="sldNum" sz="quarter" idx="10"/>
          </p:nvPr>
        </p:nvSpPr>
        <p:spPr/>
        <p:txBody>
          <a:bodyPr/>
          <a:lstStyle/>
          <a:p>
            <a:fld id="{C0B32BD1-525C-49B3-ADA9-0B3404F81D02}" type="slidenum">
              <a:rPr lang="en-US" smtClean="0"/>
              <a:pPr/>
              <a:t>1</a:t>
            </a:fld>
            <a:endParaRPr lang="en-US" dirty="0"/>
          </a:p>
        </p:txBody>
      </p:sp>
    </p:spTree>
    <p:extLst>
      <p:ext uri="{BB962C8B-B14F-4D97-AF65-F5344CB8AC3E}">
        <p14:creationId xmlns:p14="http://schemas.microsoft.com/office/powerpoint/2010/main" val="3102343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sz="1200" b="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IE" sz="1200" b="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IE" sz="1200" b="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IE" sz="1200" b="0" kern="1200" baseline="0" dirty="0" smtClean="0">
              <a:solidFill>
                <a:schemeClr val="tx1"/>
              </a:solidFill>
              <a:effectLst/>
              <a:latin typeface="+mn-lt"/>
              <a:ea typeface="+mn-ea"/>
              <a:cs typeface="+mn-cs"/>
            </a:endParaRPr>
          </a:p>
          <a:p>
            <a:endParaRPr lang="en-IE" sz="1200" b="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B32BD1-525C-49B3-ADA9-0B3404F81D02}" type="slidenum">
              <a:rPr lang="en-US" smtClean="0"/>
              <a:pPr/>
              <a:t>2</a:t>
            </a:fld>
            <a:endParaRPr lang="en-US" dirty="0"/>
          </a:p>
        </p:txBody>
      </p:sp>
    </p:spTree>
    <p:extLst>
      <p:ext uri="{BB962C8B-B14F-4D97-AF65-F5344CB8AC3E}">
        <p14:creationId xmlns:p14="http://schemas.microsoft.com/office/powerpoint/2010/main" val="462709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b="1" dirty="0" smtClean="0"/>
          </a:p>
        </p:txBody>
      </p:sp>
      <p:sp>
        <p:nvSpPr>
          <p:cNvPr id="4" name="Slide Number Placeholder 3"/>
          <p:cNvSpPr>
            <a:spLocks noGrp="1"/>
          </p:cNvSpPr>
          <p:nvPr>
            <p:ph type="sldNum" sz="quarter" idx="10"/>
          </p:nvPr>
        </p:nvSpPr>
        <p:spPr/>
        <p:txBody>
          <a:bodyPr/>
          <a:lstStyle/>
          <a:p>
            <a:fld id="{C0B32BD1-525C-49B3-ADA9-0B3404F81D02}" type="slidenum">
              <a:rPr lang="en-US" smtClean="0"/>
              <a:pPr/>
              <a:t>3</a:t>
            </a:fld>
            <a:endParaRPr lang="en-US"/>
          </a:p>
        </p:txBody>
      </p:sp>
    </p:spTree>
    <p:extLst>
      <p:ext uri="{BB962C8B-B14F-4D97-AF65-F5344CB8AC3E}">
        <p14:creationId xmlns:p14="http://schemas.microsoft.com/office/powerpoint/2010/main" val="98000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baseline="0" dirty="0" smtClean="0"/>
          </a:p>
        </p:txBody>
      </p:sp>
      <p:sp>
        <p:nvSpPr>
          <p:cNvPr id="4" name="Slide Number Placeholder 3"/>
          <p:cNvSpPr>
            <a:spLocks noGrp="1"/>
          </p:cNvSpPr>
          <p:nvPr>
            <p:ph type="sldNum" sz="quarter" idx="10"/>
          </p:nvPr>
        </p:nvSpPr>
        <p:spPr/>
        <p:txBody>
          <a:bodyPr/>
          <a:lstStyle/>
          <a:p>
            <a:fld id="{C0B32BD1-525C-49B3-ADA9-0B3404F81D02}" type="slidenum">
              <a:rPr lang="en-US" smtClean="0"/>
              <a:pPr/>
              <a:t>4</a:t>
            </a:fld>
            <a:endParaRPr lang="en-US" dirty="0"/>
          </a:p>
        </p:txBody>
      </p:sp>
    </p:spTree>
    <p:extLst>
      <p:ext uri="{BB962C8B-B14F-4D97-AF65-F5344CB8AC3E}">
        <p14:creationId xmlns:p14="http://schemas.microsoft.com/office/powerpoint/2010/main" val="3478751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B32BD1-525C-49B3-ADA9-0B3404F81D02}" type="slidenum">
              <a:rPr lang="en-US" smtClean="0"/>
              <a:pPr/>
              <a:t>5</a:t>
            </a:fld>
            <a:endParaRPr lang="en-US" dirty="0"/>
          </a:p>
        </p:txBody>
      </p:sp>
    </p:spTree>
    <p:extLst>
      <p:ext uri="{BB962C8B-B14F-4D97-AF65-F5344CB8AC3E}">
        <p14:creationId xmlns:p14="http://schemas.microsoft.com/office/powerpoint/2010/main" val="398461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B32BD1-525C-49B3-ADA9-0B3404F81D02}" type="slidenum">
              <a:rPr lang="en-US" smtClean="0"/>
              <a:pPr/>
              <a:t>6</a:t>
            </a:fld>
            <a:endParaRPr lang="en-US" dirty="0"/>
          </a:p>
        </p:txBody>
      </p:sp>
    </p:spTree>
    <p:extLst>
      <p:ext uri="{BB962C8B-B14F-4D97-AF65-F5344CB8AC3E}">
        <p14:creationId xmlns:p14="http://schemas.microsoft.com/office/powerpoint/2010/main" val="4188375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B32BD1-525C-49B3-ADA9-0B3404F81D02}" type="slidenum">
              <a:rPr lang="en-US" smtClean="0"/>
              <a:pPr/>
              <a:t>7</a:t>
            </a:fld>
            <a:endParaRPr lang="en-US" dirty="0"/>
          </a:p>
        </p:txBody>
      </p:sp>
    </p:spTree>
    <p:extLst>
      <p:ext uri="{BB962C8B-B14F-4D97-AF65-F5344CB8AC3E}">
        <p14:creationId xmlns:p14="http://schemas.microsoft.com/office/powerpoint/2010/main" val="2425528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IE" sz="1200" b="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0B32BD1-525C-49B3-ADA9-0B3404F81D02}" type="slidenum">
              <a:rPr lang="en-US" smtClean="0"/>
              <a:pPr/>
              <a:t>8</a:t>
            </a:fld>
            <a:endParaRPr lang="en-US" dirty="0"/>
          </a:p>
        </p:txBody>
      </p:sp>
    </p:spTree>
    <p:extLst>
      <p:ext uri="{BB962C8B-B14F-4D97-AF65-F5344CB8AC3E}">
        <p14:creationId xmlns:p14="http://schemas.microsoft.com/office/powerpoint/2010/main" val="3137812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Ta.</a:t>
            </a:r>
            <a:endParaRPr lang="en-US" dirty="0"/>
          </a:p>
        </p:txBody>
      </p:sp>
      <p:sp>
        <p:nvSpPr>
          <p:cNvPr id="4" name="Slide Number Placeholder 3"/>
          <p:cNvSpPr>
            <a:spLocks noGrp="1"/>
          </p:cNvSpPr>
          <p:nvPr>
            <p:ph type="sldNum" sz="quarter" idx="10"/>
          </p:nvPr>
        </p:nvSpPr>
        <p:spPr/>
        <p:txBody>
          <a:bodyPr/>
          <a:lstStyle/>
          <a:p>
            <a:fld id="{C0B32BD1-525C-49B3-ADA9-0B3404F81D02}" type="slidenum">
              <a:rPr lang="en-US" smtClean="0"/>
              <a:pPr/>
              <a:t>9</a:t>
            </a:fld>
            <a:endParaRPr lang="en-US" dirty="0"/>
          </a:p>
        </p:txBody>
      </p:sp>
    </p:spTree>
    <p:extLst>
      <p:ext uri="{BB962C8B-B14F-4D97-AF65-F5344CB8AC3E}">
        <p14:creationId xmlns:p14="http://schemas.microsoft.com/office/powerpoint/2010/main" val="3022769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0BF981-8A40-4682-9AB2-7CF9755FA83F}"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86345889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0BF981-8A40-4682-9AB2-7CF9755FA83F}"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303203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0BF981-8A40-4682-9AB2-7CF9755FA83F}"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1637677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0BF981-8A40-4682-9AB2-7CF9755FA83F}"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53019387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0BF981-8A40-4682-9AB2-7CF9755FA83F}" type="datetimeFigureOut">
              <a:rPr lang="en-US" smtClean="0"/>
              <a:pPr/>
              <a:t>5/1/2015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1675297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0BF981-8A40-4682-9AB2-7CF9755FA83F}"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354775949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0BF981-8A40-4682-9AB2-7CF9755FA83F}" type="datetimeFigureOut">
              <a:rPr lang="en-US" smtClean="0"/>
              <a:pPr/>
              <a:t>5/1/2015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3344085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0BF981-8A40-4682-9AB2-7CF9755FA83F}" type="datetimeFigureOut">
              <a:rPr lang="en-US" smtClean="0"/>
              <a:pPr/>
              <a:t>5/1/2015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49601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0BF981-8A40-4682-9AB2-7CF9755FA83F}" type="datetimeFigureOut">
              <a:rPr lang="en-US" smtClean="0"/>
              <a:pPr/>
              <a:t>5/1/2015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314027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0BF981-8A40-4682-9AB2-7CF9755FA83F}"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3816834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0BF981-8A40-4682-9AB2-7CF9755FA83F}" type="datetimeFigureOut">
              <a:rPr lang="en-US" smtClean="0"/>
              <a:pPr/>
              <a:t>5/1/2015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1036855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0BF981-8A40-4682-9AB2-7CF9755FA83F}" type="datetimeFigureOut">
              <a:rPr lang="en-US" smtClean="0"/>
              <a:pPr/>
              <a:t>5/1/2015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E7E7E4-1F1F-438B-845D-A3B7F74C6D16}" type="slidenum">
              <a:rPr lang="en-US" smtClean="0"/>
              <a:pPr/>
              <a:t>‹#›</a:t>
            </a:fld>
            <a:endParaRPr lang="en-US" dirty="0"/>
          </a:p>
        </p:txBody>
      </p:sp>
    </p:spTree>
    <p:extLst>
      <p:ext uri="{BB962C8B-B14F-4D97-AF65-F5344CB8AC3E}">
        <p14:creationId xmlns:p14="http://schemas.microsoft.com/office/powerpoint/2010/main" val="8705248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hyperlink" Target="http://www.aldp.ie/"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hyperlink" Target="http://www.drugs.i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44027"/>
            <a:ext cx="9144000" cy="2387600"/>
          </a:xfrm>
        </p:spPr>
        <p:txBody>
          <a:bodyPr>
            <a:normAutofit fontScale="90000"/>
          </a:bodyPr>
          <a:lstStyle/>
          <a:p>
            <a:r>
              <a:rPr lang="en-IE" b="1" dirty="0" smtClean="0"/>
              <a:t>Targeting Harm</a:t>
            </a:r>
            <a:br>
              <a:rPr lang="en-IE" b="1" dirty="0" smtClean="0"/>
            </a:br>
            <a:r>
              <a:rPr lang="en-IE" dirty="0" smtClean="0"/>
              <a:t>Responding to Public Drug Use in Dublin</a:t>
            </a:r>
            <a:endParaRPr lang="en-US" dirty="0"/>
          </a:p>
        </p:txBody>
      </p:sp>
      <p:sp>
        <p:nvSpPr>
          <p:cNvPr id="3" name="Subtitle 2"/>
          <p:cNvSpPr>
            <a:spLocks noGrp="1"/>
          </p:cNvSpPr>
          <p:nvPr>
            <p:ph type="subTitle" idx="1"/>
          </p:nvPr>
        </p:nvSpPr>
        <p:spPr>
          <a:xfrm>
            <a:off x="1524000" y="4973093"/>
            <a:ext cx="9144000" cy="427702"/>
          </a:xfrm>
        </p:spPr>
        <p:txBody>
          <a:bodyPr/>
          <a:lstStyle/>
          <a:p>
            <a:r>
              <a:rPr lang="en-IE" dirty="0" smtClean="0"/>
              <a:t>Dawn Russell – May 6</a:t>
            </a:r>
            <a:r>
              <a:rPr lang="en-IE" baseline="30000" dirty="0" smtClean="0"/>
              <a:t>th</a:t>
            </a:r>
            <a:r>
              <a:rPr lang="en-IE" dirty="0" smtClean="0"/>
              <a:t> 2015</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6379" y="395764"/>
            <a:ext cx="2239242" cy="1848263"/>
          </a:xfrm>
          <a:prstGeom prst="rect">
            <a:avLst/>
          </a:prstGeom>
        </p:spPr>
      </p:pic>
    </p:spTree>
    <p:extLst>
      <p:ext uri="{BB962C8B-B14F-4D97-AF65-F5344CB8AC3E}">
        <p14:creationId xmlns:p14="http://schemas.microsoft.com/office/powerpoint/2010/main" val="39840571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3185" y="395018"/>
            <a:ext cx="8576441" cy="707886"/>
          </a:xfrm>
          <a:prstGeom prst="rect">
            <a:avLst/>
          </a:prstGeom>
          <a:noFill/>
        </p:spPr>
        <p:txBody>
          <a:bodyPr wrap="square" rtlCol="0">
            <a:spAutoFit/>
          </a:bodyPr>
          <a:lstStyle/>
          <a:p>
            <a:pPr algn="ctr"/>
            <a:r>
              <a:rPr lang="en-IE" sz="4000" b="1" dirty="0" smtClean="0"/>
              <a:t>Public Drug Use in Dublin</a:t>
            </a:r>
            <a:endParaRPr lang="en-US" sz="4000" b="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726" y="1981200"/>
            <a:ext cx="3446492" cy="2537894"/>
          </a:xfrm>
          <a:prstGeom prst="rect">
            <a:avLst/>
          </a:prstGeom>
        </p:spPr>
      </p:pic>
      <p:pic>
        <p:nvPicPr>
          <p:cNvPr id="2" name="Picture 1"/>
          <p:cNvPicPr>
            <a:picLocks noChangeAspect="1"/>
          </p:cNvPicPr>
          <p:nvPr/>
        </p:nvPicPr>
        <p:blipFill>
          <a:blip r:embed="rId4"/>
          <a:stretch>
            <a:fillRect/>
          </a:stretch>
        </p:blipFill>
        <p:spPr>
          <a:xfrm>
            <a:off x="4670642" y="1981200"/>
            <a:ext cx="2661526" cy="3245648"/>
          </a:xfrm>
          <a:prstGeom prst="rect">
            <a:avLst/>
          </a:prstGeom>
        </p:spPr>
      </p:pic>
      <p:pic>
        <p:nvPicPr>
          <p:cNvPr id="3" name="Picture 2"/>
          <p:cNvPicPr>
            <a:picLocks noChangeAspect="1"/>
          </p:cNvPicPr>
          <p:nvPr/>
        </p:nvPicPr>
        <p:blipFill>
          <a:blip r:embed="rId5"/>
          <a:stretch>
            <a:fillRect/>
          </a:stretch>
        </p:blipFill>
        <p:spPr>
          <a:xfrm>
            <a:off x="7332168" y="1981200"/>
            <a:ext cx="4323522" cy="2096100"/>
          </a:xfrm>
          <a:prstGeom prst="rect">
            <a:avLst/>
          </a:prstGeom>
        </p:spPr>
      </p:pic>
    </p:spTree>
    <p:extLst>
      <p:ext uri="{BB962C8B-B14F-4D97-AF65-F5344CB8AC3E}">
        <p14:creationId xmlns:p14="http://schemas.microsoft.com/office/powerpoint/2010/main" val="17049865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8428" y="510362"/>
            <a:ext cx="9144000" cy="1052623"/>
          </a:xfrm>
        </p:spPr>
        <p:txBody>
          <a:bodyPr>
            <a:normAutofit/>
          </a:bodyPr>
          <a:lstStyle/>
          <a:p>
            <a:r>
              <a:rPr lang="en-IE" dirty="0" smtClean="0"/>
              <a:t>It’s not good for anyone</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4192" y="5406595"/>
            <a:ext cx="1223613" cy="1009966"/>
          </a:xfrm>
          <a:prstGeom prst="rect">
            <a:avLst/>
          </a:prstGeom>
        </p:spPr>
      </p:pic>
      <p:sp>
        <p:nvSpPr>
          <p:cNvPr id="7" name="Subtitle 2"/>
          <p:cNvSpPr>
            <a:spLocks noGrp="1"/>
          </p:cNvSpPr>
          <p:nvPr>
            <p:ph type="subTitle" idx="1"/>
          </p:nvPr>
        </p:nvSpPr>
        <p:spPr>
          <a:xfrm>
            <a:off x="1524000" y="2347107"/>
            <a:ext cx="9608289" cy="2594344"/>
          </a:xfrm>
        </p:spPr>
        <p:txBody>
          <a:bodyPr>
            <a:normAutofit fontScale="85000" lnSpcReduction="20000"/>
          </a:bodyPr>
          <a:lstStyle/>
          <a:p>
            <a:pPr marL="342900" indent="-342900" algn="l">
              <a:buFont typeface="Arial" panose="020B0604020202020204" pitchFamily="34" charset="0"/>
              <a:buChar char="•"/>
            </a:pPr>
            <a:r>
              <a:rPr lang="en-IE" dirty="0" smtClean="0"/>
              <a:t>For public:</a:t>
            </a:r>
          </a:p>
          <a:p>
            <a:pPr marL="800100" lvl="1" indent="-342900" algn="l">
              <a:buFont typeface="Arial" panose="020B0604020202020204" pitchFamily="34" charset="0"/>
              <a:buChar char="•"/>
            </a:pPr>
            <a:r>
              <a:rPr lang="en-IE" dirty="0"/>
              <a:t>Discarded </a:t>
            </a:r>
            <a:r>
              <a:rPr lang="en-IE" dirty="0" smtClean="0"/>
              <a:t>equipment</a:t>
            </a:r>
            <a:endParaRPr lang="en-IE" dirty="0"/>
          </a:p>
          <a:p>
            <a:pPr marL="800100" lvl="1" indent="-342900" algn="l">
              <a:buFont typeface="Arial" panose="020B0604020202020204" pitchFamily="34" charset="0"/>
              <a:buChar char="•"/>
            </a:pPr>
            <a:r>
              <a:rPr lang="en-IE" dirty="0"/>
              <a:t>Perceived </a:t>
            </a:r>
            <a:r>
              <a:rPr lang="en-IE" dirty="0" smtClean="0"/>
              <a:t>danger</a:t>
            </a:r>
          </a:p>
          <a:p>
            <a:pPr marL="342900" indent="-342900" algn="l">
              <a:buFont typeface="Arial" panose="020B0604020202020204" pitchFamily="34" charset="0"/>
              <a:buChar char="•"/>
            </a:pPr>
            <a:r>
              <a:rPr lang="en-IE" dirty="0" smtClean="0"/>
              <a:t>For users:</a:t>
            </a:r>
          </a:p>
          <a:p>
            <a:pPr marL="800100" lvl="1" indent="-342900" algn="l">
              <a:buFont typeface="Arial" panose="020B0604020202020204" pitchFamily="34" charset="0"/>
              <a:buChar char="•"/>
            </a:pPr>
            <a:r>
              <a:rPr lang="en-IE" dirty="0" smtClean="0"/>
              <a:t>Health risks</a:t>
            </a:r>
          </a:p>
          <a:p>
            <a:pPr marL="800100" lvl="1" indent="-342900" algn="l">
              <a:buFont typeface="Arial" panose="020B0604020202020204" pitchFamily="34" charset="0"/>
              <a:buChar char="•"/>
            </a:pPr>
            <a:r>
              <a:rPr lang="en-IE" dirty="0" smtClean="0"/>
              <a:t>Demeaning</a:t>
            </a:r>
          </a:p>
          <a:p>
            <a:pPr marL="342900" indent="-342900" algn="l">
              <a:buFont typeface="Arial" panose="020B0604020202020204" pitchFamily="34" charset="0"/>
              <a:buChar char="•"/>
            </a:pPr>
            <a:r>
              <a:rPr lang="en-IE" dirty="0" smtClean="0"/>
              <a:t>For health professionals</a:t>
            </a:r>
            <a:r>
              <a:rPr lang="en-IE" dirty="0"/>
              <a:t>:</a:t>
            </a:r>
          </a:p>
          <a:p>
            <a:pPr marL="800100" lvl="1" indent="-342900" algn="l">
              <a:buFont typeface="Arial" panose="020B0604020202020204" pitchFamily="34" charset="0"/>
              <a:buChar char="•"/>
            </a:pPr>
            <a:r>
              <a:rPr lang="en-IE" dirty="0" smtClean="0"/>
              <a:t>Interventions</a:t>
            </a:r>
          </a:p>
          <a:p>
            <a:pPr marL="800100" lvl="1" indent="-342900" algn="l">
              <a:buFont typeface="Arial" panose="020B0604020202020204" pitchFamily="34" charset="0"/>
              <a:buChar char="•"/>
            </a:pPr>
            <a:r>
              <a:rPr lang="en-IE" dirty="0" smtClean="0"/>
              <a:t>Service management</a:t>
            </a:r>
            <a:endParaRPr lang="en-IE" dirty="0"/>
          </a:p>
          <a:p>
            <a:pPr lvl="1" algn="l"/>
            <a:endParaRPr lang="en-IE" dirty="0" smtClean="0"/>
          </a:p>
          <a:p>
            <a:pPr lvl="1" algn="l"/>
            <a:endParaRPr lang="en-US" b="1"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2619" y="2347107"/>
            <a:ext cx="1876425" cy="2428875"/>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9940" y="2405062"/>
            <a:ext cx="790575" cy="2238375"/>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84192" y="2596896"/>
            <a:ext cx="2179086" cy="2179086"/>
          </a:xfrm>
          <a:prstGeom prst="rect">
            <a:avLst/>
          </a:prstGeom>
        </p:spPr>
      </p:pic>
    </p:spTree>
    <p:extLst>
      <p:ext uri="{BB962C8B-B14F-4D97-AF65-F5344CB8AC3E}">
        <p14:creationId xmlns:p14="http://schemas.microsoft.com/office/powerpoint/2010/main" val="1069399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4193" y="5671980"/>
            <a:ext cx="1223613" cy="1009966"/>
          </a:xfrm>
          <a:prstGeom prst="rect">
            <a:avLst/>
          </a:prstGeom>
        </p:spPr>
      </p:pic>
      <p:pic>
        <p:nvPicPr>
          <p:cNvPr id="6" name="Picture 5"/>
          <p:cNvPicPr>
            <a:picLocks noChangeAspect="1"/>
          </p:cNvPicPr>
          <p:nvPr/>
        </p:nvPicPr>
        <p:blipFill>
          <a:blip r:embed="rId4"/>
          <a:stretch>
            <a:fillRect/>
          </a:stretch>
        </p:blipFill>
        <p:spPr>
          <a:xfrm>
            <a:off x="6707806" y="1355018"/>
            <a:ext cx="4975498" cy="3248512"/>
          </a:xfrm>
          <a:prstGeom prst="rect">
            <a:avLst/>
          </a:prstGeom>
        </p:spPr>
      </p:pic>
      <p:sp>
        <p:nvSpPr>
          <p:cNvPr id="2" name="Rectangle 1"/>
          <p:cNvSpPr/>
          <p:nvPr/>
        </p:nvSpPr>
        <p:spPr>
          <a:xfrm>
            <a:off x="611806" y="1355018"/>
            <a:ext cx="5369894" cy="3785652"/>
          </a:xfrm>
          <a:prstGeom prst="rect">
            <a:avLst/>
          </a:prstGeom>
        </p:spPr>
        <p:txBody>
          <a:bodyPr wrap="square">
            <a:spAutoFit/>
          </a:bodyPr>
          <a:lstStyle/>
          <a:p>
            <a:pPr algn="just"/>
            <a:r>
              <a:rPr lang="en-US" sz="2400" dirty="0"/>
              <a:t>Police Partnerships with individual stakeholders or stakeholder groups should be maintained and further enhanced to improve positive intervention initiatives such as the recent ‘Arrest Referral Pilot’ between the Gardaí and the Ana </a:t>
            </a:r>
            <a:r>
              <a:rPr lang="en-US" sz="2400" dirty="0" err="1"/>
              <a:t>Liffey</a:t>
            </a:r>
            <a:r>
              <a:rPr lang="en-US" sz="2400" dirty="0"/>
              <a:t> Drug Project and the weekly reports and joint planning between Dublin City BID and the Gardaí in the target area. </a:t>
            </a:r>
          </a:p>
        </p:txBody>
      </p:sp>
    </p:spTree>
    <p:extLst>
      <p:ext uri="{BB962C8B-B14F-4D97-AF65-F5344CB8AC3E}">
        <p14:creationId xmlns:p14="http://schemas.microsoft.com/office/powerpoint/2010/main" val="732656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4193" y="5406595"/>
            <a:ext cx="1223613" cy="1009966"/>
          </a:xfrm>
          <a:prstGeom prst="rect">
            <a:avLst/>
          </a:prstGeom>
        </p:spPr>
      </p:pic>
      <p:sp>
        <p:nvSpPr>
          <p:cNvPr id="9" name="TextBox 8"/>
          <p:cNvSpPr txBox="1"/>
          <p:nvPr/>
        </p:nvSpPr>
        <p:spPr>
          <a:xfrm>
            <a:off x="6707806" y="1013254"/>
            <a:ext cx="4734551" cy="3539430"/>
          </a:xfrm>
          <a:prstGeom prst="rect">
            <a:avLst/>
          </a:prstGeom>
          <a:noFill/>
        </p:spPr>
        <p:txBody>
          <a:bodyPr wrap="square" rtlCol="0">
            <a:spAutoFit/>
          </a:bodyPr>
          <a:lstStyle/>
          <a:p>
            <a:r>
              <a:rPr lang="en-IE" sz="3200" b="1" dirty="0" smtClean="0"/>
              <a:t>Ana </a:t>
            </a:r>
            <a:r>
              <a:rPr lang="en-IE" sz="3200" b="1" dirty="0" err="1" smtClean="0"/>
              <a:t>Liffey</a:t>
            </a:r>
            <a:r>
              <a:rPr lang="en-IE" sz="3200" b="1" dirty="0" smtClean="0"/>
              <a:t> Drug Project</a:t>
            </a:r>
          </a:p>
          <a:p>
            <a:endParaRPr lang="en-IE" sz="3200" b="1" dirty="0"/>
          </a:p>
          <a:p>
            <a:r>
              <a:rPr lang="en-IE" sz="3200" b="1" dirty="0" smtClean="0"/>
              <a:t>Health Service Executive</a:t>
            </a:r>
          </a:p>
          <a:p>
            <a:endParaRPr lang="en-IE" sz="3200" b="1" dirty="0"/>
          </a:p>
          <a:p>
            <a:r>
              <a:rPr lang="en-IE" sz="3200" b="1" dirty="0" smtClean="0"/>
              <a:t>Dublin City Council </a:t>
            </a:r>
          </a:p>
          <a:p>
            <a:endParaRPr lang="en-IE" sz="3200" b="1" dirty="0"/>
          </a:p>
          <a:p>
            <a:r>
              <a:rPr lang="en-IE" sz="3200" b="1" dirty="0" smtClean="0"/>
              <a:t>An Garda </a:t>
            </a:r>
            <a:r>
              <a:rPr lang="en-IE" sz="3200" b="1" dirty="0" err="1" smtClean="0"/>
              <a:t>Siochana</a:t>
            </a:r>
            <a:endParaRPr lang="en-IE" sz="3200" b="1" dirty="0" smtClean="0"/>
          </a:p>
        </p:txBody>
      </p:sp>
      <p:pic>
        <p:nvPicPr>
          <p:cNvPr id="5" name="Picture 2" descr="http://www.soulwinning.info/images/homeless_ma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619" y="1124694"/>
            <a:ext cx="5845613" cy="3715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8043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14401"/>
            <a:ext cx="10859814" cy="4757580"/>
          </a:xfrm>
        </p:spPr>
        <p:txBody>
          <a:bodyPr>
            <a:normAutofit fontScale="70000" lnSpcReduction="20000"/>
          </a:bodyPr>
          <a:lstStyle/>
          <a:p>
            <a:pPr marL="514350" indent="-514350">
              <a:buFont typeface="+mj-lt"/>
              <a:buAutoNum type="arabicPeriod"/>
            </a:pPr>
            <a:r>
              <a:rPr lang="en-GB" i="1" dirty="0"/>
              <a:t>Agreed: To endorse the “Housing First” model and support its introduction as a mainstream programme. So that it can realise its objectives as set out in 2014, there is a need to increase the provision of housing stock, both private and social. This is an initiative targeted at people experiencing rough </a:t>
            </a:r>
            <a:r>
              <a:rPr lang="en-GB" i="1" dirty="0" smtClean="0"/>
              <a:t>sleeping.</a:t>
            </a:r>
            <a:endParaRPr lang="en-US" dirty="0"/>
          </a:p>
          <a:p>
            <a:pPr marL="514350" indent="-514350">
              <a:buFont typeface="+mj-lt"/>
              <a:buAutoNum type="arabicPeriod"/>
            </a:pPr>
            <a:r>
              <a:rPr lang="en-GB" i="1" dirty="0"/>
              <a:t>Agreed: To highlight the cutbacks in daytime services and the need to facilitate and support existing structures and </a:t>
            </a:r>
            <a:r>
              <a:rPr lang="en-GB" i="1" dirty="0" smtClean="0"/>
              <a:t>services.</a:t>
            </a:r>
            <a:endParaRPr lang="en-US" dirty="0"/>
          </a:p>
          <a:p>
            <a:pPr marL="514350" indent="-514350">
              <a:buFont typeface="+mj-lt"/>
              <a:buAutoNum type="arabicPeriod"/>
            </a:pPr>
            <a:r>
              <a:rPr lang="en-GB" i="1" dirty="0"/>
              <a:t>Agreed: To support the establishment of residential crisis stabilisation/detoxification units that target people with problematic poly-substance use (including alcohol) and multiple needs.</a:t>
            </a:r>
            <a:endParaRPr lang="en-US" dirty="0"/>
          </a:p>
          <a:p>
            <a:pPr marL="514350" indent="-514350">
              <a:buFont typeface="+mj-lt"/>
              <a:buAutoNum type="arabicPeriod"/>
            </a:pPr>
            <a:r>
              <a:rPr lang="en-IE" i="1" dirty="0"/>
              <a:t>Agreed: There is a need to engage more GPs, moving from different levels (1-2) of service. The implementation of the relevant recommendations of the report on the Opioid Treatment Protocol by Professor Michael Farrell and Professor Joe Barry will assist in this respect.</a:t>
            </a:r>
            <a:endParaRPr lang="en-US" dirty="0"/>
          </a:p>
          <a:p>
            <a:pPr marL="514350" indent="-514350">
              <a:buFont typeface="+mj-lt"/>
              <a:buAutoNum type="arabicPeriod"/>
            </a:pPr>
            <a:r>
              <a:rPr lang="en-GB" i="1" dirty="0"/>
              <a:t>Agreed: To support, in principle, the introduction of a safe injecting facility pilot project, based on good practice.</a:t>
            </a:r>
            <a:endParaRPr lang="en-US" dirty="0"/>
          </a:p>
          <a:p>
            <a:pPr marL="514350" indent="-514350">
              <a:buFont typeface="+mj-lt"/>
              <a:buAutoNum type="arabicPeriod"/>
            </a:pPr>
            <a:r>
              <a:rPr lang="en-GB" i="1" dirty="0"/>
              <a:t>Agreed: To develop a public information/communication strategy to help address the negative perceptions of the city as an unsafe place to be. This should be evidence-based and informed by accurate facts, both about the nature of the problems that exist and the existing responses to them</a:t>
            </a:r>
            <a:r>
              <a:rPr lang="en-GB" i="1" dirty="0" smtClean="0"/>
              <a:t>.</a:t>
            </a:r>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4193" y="5671980"/>
            <a:ext cx="1223613" cy="1009966"/>
          </a:xfrm>
          <a:prstGeom prst="rect">
            <a:avLst/>
          </a:prstGeom>
        </p:spPr>
      </p:pic>
    </p:spTree>
    <p:extLst>
      <p:ext uri="{BB962C8B-B14F-4D97-AF65-F5344CB8AC3E}">
        <p14:creationId xmlns:p14="http://schemas.microsoft.com/office/powerpoint/2010/main" val="1328224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4193" y="5406595"/>
            <a:ext cx="1223613" cy="1009966"/>
          </a:xfrm>
          <a:prstGeom prst="rect">
            <a:avLst/>
          </a:prstGeom>
        </p:spPr>
      </p:pic>
      <p:sp>
        <p:nvSpPr>
          <p:cNvPr id="9" name="TextBox 8"/>
          <p:cNvSpPr txBox="1"/>
          <p:nvPr/>
        </p:nvSpPr>
        <p:spPr>
          <a:xfrm>
            <a:off x="6707806" y="1013254"/>
            <a:ext cx="4734551" cy="3539430"/>
          </a:xfrm>
          <a:prstGeom prst="rect">
            <a:avLst/>
          </a:prstGeom>
          <a:noFill/>
        </p:spPr>
        <p:txBody>
          <a:bodyPr wrap="square" rtlCol="0">
            <a:spAutoFit/>
          </a:bodyPr>
          <a:lstStyle/>
          <a:p>
            <a:r>
              <a:rPr lang="en-US" sz="2800" i="1" dirty="0"/>
              <a:t>Secure stakeholder support, plan and pilot the provision of Medically Supervised Injecting </a:t>
            </a:r>
            <a:r>
              <a:rPr lang="en-US" sz="2800" i="1" dirty="0" err="1" smtClean="0"/>
              <a:t>Centres</a:t>
            </a:r>
            <a:r>
              <a:rPr lang="en-US" sz="2800" i="1" dirty="0" smtClean="0"/>
              <a:t>.</a:t>
            </a:r>
            <a:endParaRPr lang="en-US" sz="2800" i="1" dirty="0"/>
          </a:p>
          <a:p>
            <a:r>
              <a:rPr lang="en-US" sz="2800" i="1" dirty="0"/>
              <a:t> </a:t>
            </a:r>
          </a:p>
          <a:p>
            <a:r>
              <a:rPr lang="en-US" sz="2800" i="1" dirty="0"/>
              <a:t>Secure resources for and pilot Low Threshold Residential </a:t>
            </a:r>
            <a:r>
              <a:rPr lang="en-US" sz="2800" i="1" dirty="0" err="1"/>
              <a:t>Stabilisation</a:t>
            </a:r>
            <a:r>
              <a:rPr lang="en-US" sz="2800" i="1" dirty="0"/>
              <a:t> Services</a:t>
            </a:r>
            <a:r>
              <a:rPr lang="en-US" sz="2800" dirty="0"/>
              <a:t>.</a:t>
            </a:r>
          </a:p>
        </p:txBody>
      </p:sp>
      <p:pic>
        <p:nvPicPr>
          <p:cNvPr id="5" name="Picture 4"/>
          <p:cNvPicPr>
            <a:picLocks noChangeAspect="1"/>
          </p:cNvPicPr>
          <p:nvPr/>
        </p:nvPicPr>
        <p:blipFill>
          <a:blip r:embed="rId4"/>
          <a:stretch>
            <a:fillRect/>
          </a:stretch>
        </p:blipFill>
        <p:spPr>
          <a:xfrm>
            <a:off x="981737" y="1013254"/>
            <a:ext cx="4109535" cy="3494031"/>
          </a:xfrm>
          <a:prstGeom prst="rect">
            <a:avLst/>
          </a:prstGeom>
        </p:spPr>
      </p:pic>
    </p:spTree>
    <p:extLst>
      <p:ext uri="{BB962C8B-B14F-4D97-AF65-F5344CB8AC3E}">
        <p14:creationId xmlns:p14="http://schemas.microsoft.com/office/powerpoint/2010/main" val="3280752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4193" y="5406595"/>
            <a:ext cx="1223613" cy="1009966"/>
          </a:xfrm>
          <a:prstGeom prst="rect">
            <a:avLst/>
          </a:prstGeom>
        </p:spPr>
      </p:pic>
      <p:pic>
        <p:nvPicPr>
          <p:cNvPr id="2050" name="Picture 2" descr="http://sofarfromheavendotcom.files.wordpress.com/2012/06/no-service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00753" y="417996"/>
            <a:ext cx="2450963" cy="183822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trulitesigns.com/wp-content/uploads/2009/07/ServiceSig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31" y="417996"/>
            <a:ext cx="8003389" cy="4823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17175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70519" y="786004"/>
            <a:ext cx="5667155" cy="5078313"/>
          </a:xfrm>
          <a:prstGeom prst="rect">
            <a:avLst/>
          </a:prstGeom>
        </p:spPr>
        <p:txBody>
          <a:bodyPr wrap="square">
            <a:spAutoFit/>
          </a:bodyPr>
          <a:lstStyle/>
          <a:p>
            <a:pPr algn="ctr"/>
            <a:r>
              <a:rPr lang="en-IE" sz="3600" dirty="0" smtClean="0">
                <a:latin typeface="+mn-lt"/>
              </a:rPr>
              <a:t/>
            </a:r>
            <a:br>
              <a:rPr lang="en-IE" sz="3600" dirty="0" smtClean="0">
                <a:latin typeface="+mn-lt"/>
              </a:rPr>
            </a:br>
            <a:r>
              <a:rPr lang="en-IE" sz="3600" dirty="0" smtClean="0">
                <a:latin typeface="+mn-lt"/>
              </a:rPr>
              <a:t>Dawn Russell</a:t>
            </a:r>
          </a:p>
          <a:p>
            <a:pPr algn="ctr"/>
            <a:r>
              <a:rPr lang="en-IE" sz="3600" dirty="0" smtClean="0"/>
              <a:t>Head of Services</a:t>
            </a:r>
            <a:endParaRPr lang="en-IE" sz="3600" dirty="0" smtClean="0">
              <a:latin typeface="+mn-lt"/>
            </a:endParaRPr>
          </a:p>
          <a:p>
            <a:pPr algn="ctr"/>
            <a:r>
              <a:rPr lang="en-IE" sz="3600" dirty="0" smtClean="0">
                <a:latin typeface="+mn-lt"/>
              </a:rPr>
              <a:t>Ana Liffey Drug Project</a:t>
            </a:r>
            <a:br>
              <a:rPr lang="en-IE" sz="3600" dirty="0" smtClean="0">
                <a:latin typeface="+mn-lt"/>
              </a:rPr>
            </a:br>
            <a:r>
              <a:rPr lang="en-IE" sz="3600" dirty="0" smtClean="0">
                <a:latin typeface="+mn-lt"/>
              </a:rPr>
              <a:t/>
            </a:r>
            <a:br>
              <a:rPr lang="en-IE" sz="3600" dirty="0" smtClean="0">
                <a:latin typeface="+mn-lt"/>
              </a:rPr>
            </a:br>
            <a:r>
              <a:rPr lang="en-IE" sz="3600" dirty="0" smtClean="0">
                <a:latin typeface="+mn-lt"/>
              </a:rPr>
              <a:t/>
            </a:r>
            <a:br>
              <a:rPr lang="en-IE" sz="3600" dirty="0" smtClean="0">
                <a:latin typeface="+mn-lt"/>
              </a:rPr>
            </a:br>
            <a:r>
              <a:rPr lang="en-IE" sz="3600" dirty="0" smtClean="0">
                <a:latin typeface="+mn-lt"/>
                <a:hlinkClick r:id="rId3"/>
              </a:rPr>
              <a:t>www.aldp.ie</a:t>
            </a:r>
            <a:r>
              <a:rPr lang="en-IE" sz="3600" dirty="0" smtClean="0">
                <a:latin typeface="+mn-lt"/>
              </a:rPr>
              <a:t/>
            </a:r>
            <a:br>
              <a:rPr lang="en-IE" sz="3600" dirty="0" smtClean="0">
                <a:latin typeface="+mn-lt"/>
              </a:rPr>
            </a:br>
            <a:r>
              <a:rPr lang="en-IE" sz="3600" dirty="0" smtClean="0">
                <a:latin typeface="+mn-lt"/>
                <a:hlinkClick r:id="rId4"/>
              </a:rPr>
              <a:t>www.drugs.ie</a:t>
            </a:r>
            <a:endParaRPr lang="en-IE" sz="3600" dirty="0"/>
          </a:p>
          <a:p>
            <a:pPr algn="ctr"/>
            <a:r>
              <a:rPr lang="en-IE" dirty="0" smtClean="0">
                <a:latin typeface="+mn-lt"/>
              </a:rPr>
              <a:t/>
            </a:r>
            <a:br>
              <a:rPr lang="en-IE" dirty="0" smtClean="0">
                <a:latin typeface="+mn-lt"/>
              </a:rPr>
            </a:br>
            <a:endParaRPr lang="en-US" dirty="0"/>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67011" y="5310319"/>
            <a:ext cx="1474169" cy="1216774"/>
          </a:xfrm>
          <a:prstGeom prst="rect">
            <a:avLst/>
          </a:prstGeom>
        </p:spPr>
      </p:pic>
    </p:spTree>
    <p:extLst>
      <p:ext uri="{BB962C8B-B14F-4D97-AF65-F5344CB8AC3E}">
        <p14:creationId xmlns:p14="http://schemas.microsoft.com/office/powerpoint/2010/main" val="12593696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4657</TotalTime>
  <Words>362</Words>
  <Application>Microsoft Office PowerPoint</Application>
  <PresentationFormat>Widescreen</PresentationFormat>
  <Paragraphs>47</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Targeting Harm Responding to Public Drug Use in Dublin</vt:lpstr>
      <vt:lpstr>PowerPoint Presentation</vt:lpstr>
      <vt:lpstr>It’s not good for anyone</vt:lpstr>
      <vt:lpstr>PowerPoint Presentation</vt:lpstr>
      <vt:lpstr>PowerPoint Presentation</vt:lpstr>
      <vt:lpstr>PowerPoint Presentation</vt:lpstr>
      <vt:lpstr>PowerPoint Presentation</vt:lpstr>
      <vt:lpstr>PowerPoint Presentation</vt:lpstr>
      <vt:lpstr>PowerPoint Presentation</vt:lpstr>
    </vt:vector>
  </TitlesOfParts>
  <Company>Ana Liffey Drug Project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Innovating at the Service Level</dc:title>
  <dc:creator>Marcus Keane</dc:creator>
  <cp:lastModifiedBy>Dawn Russell</cp:lastModifiedBy>
  <cp:revision>243</cp:revision>
  <cp:lastPrinted>2015-04-29T09:17:49Z</cp:lastPrinted>
  <dcterms:created xsi:type="dcterms:W3CDTF">2013-03-08T14:34:47Z</dcterms:created>
  <dcterms:modified xsi:type="dcterms:W3CDTF">2015-05-01T14:30:33Z</dcterms:modified>
</cp:coreProperties>
</file>